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hyperlink" Target="https://youtube.com/shorts/dgbldU4-VJc?si=W4lsMKDUAUkzpeIe" TargetMode="External"/><Relationship Id="rId1" Type="http://schemas.openxmlformats.org/officeDocument/2006/relationships/image" Target="../media/image-25-1.png"/><Relationship Id="rId3" Type="http://schemas.openxmlformats.org/officeDocument/2006/relationships/slideLayout" Target="../slideLayouts/slideLayout26.xm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nancyalaswad90/lung-cancer"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94178"/>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exploratorio de datos.</a:t>
            </a:r>
            <a:endParaRPr lang="en-US" sz="4450" dirty="0"/>
          </a:p>
        </p:txBody>
      </p:sp>
      <p:sp>
        <p:nvSpPr>
          <p:cNvPr id="4" name="Text 1"/>
          <p:cNvSpPr/>
          <p:nvPr/>
        </p:nvSpPr>
        <p:spPr>
          <a:xfrm>
            <a:off x="793790" y="3751898"/>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 Análisis predictivo de cáncer pulmonar basado en síntomas</a:t>
            </a:r>
            <a:endParaRPr lang="en-US" sz="1750" dirty="0"/>
          </a:p>
        </p:txBody>
      </p:sp>
      <p:sp>
        <p:nvSpPr>
          <p:cNvPr id="5" name="Text 2"/>
          <p:cNvSpPr/>
          <p:nvPr/>
        </p:nvSpPr>
        <p:spPr>
          <a:xfrm>
            <a:off x="793790" y="436995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Autores:</a:t>
            </a:r>
            <a:endParaRPr lang="en-US" sz="1750" dirty="0"/>
          </a:p>
        </p:txBody>
      </p:sp>
      <p:sp>
        <p:nvSpPr>
          <p:cNvPr id="6" name="Text 3"/>
          <p:cNvSpPr/>
          <p:nvPr/>
        </p:nvSpPr>
        <p:spPr>
          <a:xfrm>
            <a:off x="793790" y="498800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Jorge Alejandro Echevarría Brunet.</a:t>
            </a:r>
            <a:endParaRPr lang="en-US" sz="1750" dirty="0"/>
          </a:p>
        </p:txBody>
      </p:sp>
      <p:sp>
        <p:nvSpPr>
          <p:cNvPr id="7" name="Text 4"/>
          <p:cNvSpPr/>
          <p:nvPr/>
        </p:nvSpPr>
        <p:spPr>
          <a:xfrm>
            <a:off x="793790" y="543020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Amalia Beatriz Valiente Hinojosa.</a:t>
            </a:r>
            <a:endParaRPr lang="en-US" sz="1750" dirty="0"/>
          </a:p>
        </p:txBody>
      </p:sp>
      <p:sp>
        <p:nvSpPr>
          <p:cNvPr id="8" name="Text 5"/>
          <p:cNvSpPr/>
          <p:nvPr/>
        </p:nvSpPr>
        <p:spPr>
          <a:xfrm>
            <a:off x="793790" y="587240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Rodrigo Mederos González.</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30655"/>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2734747"/>
            <a:ext cx="6244709" cy="1742956"/>
          </a:xfrm>
          <a:prstGeom prst="rect">
            <a:avLst/>
          </a:prstGeom>
        </p:spPr>
      </p:pic>
      <p:sp>
        <p:nvSpPr>
          <p:cNvPr id="4" name="Text 1"/>
          <p:cNvSpPr/>
          <p:nvPr/>
        </p:nvSpPr>
        <p:spPr>
          <a:xfrm>
            <a:off x="793790" y="4732853"/>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nos permiten concluir que no existe gran diferencia entre la edad de los pacientes que padecen cáncer de pulmón y los que no.</a:t>
            </a:r>
            <a:endParaRPr lang="en-US" sz="1750" dirty="0"/>
          </a:p>
        </p:txBody>
      </p:sp>
      <p:pic>
        <p:nvPicPr>
          <p:cNvPr id="5" name="Image 1" descr="preencoded.png">    </p:cNvPr>
          <p:cNvPicPr>
            <a:picLocks noChangeAspect="1"/>
          </p:cNvPicPr>
          <p:nvPr/>
        </p:nvPicPr>
        <p:blipFill>
          <a:blip r:embed="rId2"/>
          <a:stretch>
            <a:fillRect/>
          </a:stretch>
        </p:blipFill>
        <p:spPr>
          <a:xfrm>
            <a:off x="7599521" y="2734747"/>
            <a:ext cx="6244709" cy="2879169"/>
          </a:xfrm>
          <a:prstGeom prst="rect">
            <a:avLst/>
          </a:prstGeom>
        </p:spPr>
      </p:pic>
      <p:sp>
        <p:nvSpPr>
          <p:cNvPr id="6" name="Text 2"/>
          <p:cNvSpPr/>
          <p:nvPr/>
        </p:nvSpPr>
        <p:spPr>
          <a:xfrm>
            <a:off x="7599521" y="5869067"/>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En esta muestra, solo la fatiga tiene una alta asociación con el cáncer de pulmón.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20610"/>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3324701"/>
            <a:ext cx="6244709" cy="1336358"/>
          </a:xfrm>
          <a:prstGeom prst="rect">
            <a:avLst/>
          </a:prstGeom>
        </p:spPr>
      </p:pic>
      <p:sp>
        <p:nvSpPr>
          <p:cNvPr id="4" name="Text 1"/>
          <p:cNvSpPr/>
          <p:nvPr/>
        </p:nvSpPr>
        <p:spPr>
          <a:xfrm>
            <a:off x="793790" y="4916210"/>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indican que no hay suficiente evidencia en la muestra para afirmar que existe relación entre fumar y el cáncer de pulmón.</a:t>
            </a:r>
            <a:endParaRPr lang="en-US" sz="1750" dirty="0"/>
          </a:p>
        </p:txBody>
      </p:sp>
      <p:pic>
        <p:nvPicPr>
          <p:cNvPr id="5" name="Image 1" descr="preencoded.png">    </p:cNvPr>
          <p:cNvPicPr>
            <a:picLocks noChangeAspect="1"/>
          </p:cNvPicPr>
          <p:nvPr/>
        </p:nvPicPr>
        <p:blipFill>
          <a:blip r:embed="rId2"/>
          <a:stretch>
            <a:fillRect/>
          </a:stretch>
        </p:blipFill>
        <p:spPr>
          <a:xfrm>
            <a:off x="7599521" y="3324701"/>
            <a:ext cx="6244709" cy="1286351"/>
          </a:xfrm>
          <a:prstGeom prst="rect">
            <a:avLst/>
          </a:prstGeom>
        </p:spPr>
      </p:pic>
      <p:sp>
        <p:nvSpPr>
          <p:cNvPr id="6" name="Text 2"/>
          <p:cNvSpPr/>
          <p:nvPr/>
        </p:nvSpPr>
        <p:spPr>
          <a:xfrm>
            <a:off x="7599521" y="4866203"/>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 mismo sucede acá</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3409" y="1783199"/>
            <a:ext cx="5057537" cy="4662964"/>
          </a:xfrm>
          <a:prstGeom prst="rect">
            <a:avLst/>
          </a:prstGeom>
        </p:spPr>
      </p:pic>
      <p:sp>
        <p:nvSpPr>
          <p:cNvPr id="3" name="Text 0"/>
          <p:cNvSpPr/>
          <p:nvPr/>
        </p:nvSpPr>
        <p:spPr>
          <a:xfrm>
            <a:off x="7948374" y="980242"/>
            <a:ext cx="4395192" cy="538758"/>
          </a:xfrm>
          <a:prstGeom prst="rect">
            <a:avLst/>
          </a:prstGeom>
          <a:noFill/>
          <a:ln/>
        </p:spPr>
        <p:txBody>
          <a:bodyPr wrap="none" lIns="0" tIns="0" rIns="0" bIns="0" rtlCol="0" anchor="t"/>
          <a:lstStyle/>
          <a:p>
            <a:pPr indent="0" marL="0">
              <a:lnSpc>
                <a:spcPts val="4200"/>
              </a:lnSpc>
              <a:buNone/>
            </a:pPr>
            <a:r>
              <a:rPr lang="en-US" sz="3350" b="1" spc="-102" kern="0" dirty="0">
                <a:solidFill>
                  <a:srgbClr val="000000"/>
                </a:solidFill>
                <a:latin typeface="Inter Bold" pitchFamily="34" charset="0"/>
                <a:ea typeface="Inter Bold" pitchFamily="34" charset="-122"/>
                <a:cs typeface="Inter Bold" pitchFamily="34" charset="-120"/>
              </a:rPr>
              <a:t>Matriz de Correlación:</a:t>
            </a:r>
            <a:endParaRPr lang="en-US" sz="3350" dirty="0"/>
          </a:p>
        </p:txBody>
      </p:sp>
      <p:sp>
        <p:nvSpPr>
          <p:cNvPr id="4" name="Text 1"/>
          <p:cNvSpPr/>
          <p:nvPr/>
        </p:nvSpPr>
        <p:spPr>
          <a:xfrm>
            <a:off x="7948374" y="1691402"/>
            <a:ext cx="6086118" cy="1654493"/>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Variables como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CHEST PAIN</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COUGHING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WHEEZING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(0.19) tienen correlaciones positivas con el diagnóstico de cáncer de pulmón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LUNG_CANCER</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).Esto sugiere que estos factores están moderadamente relacionados con la presencia de la enfermedad y podrían considerarse indicadores o síntomas relevantes para un análisis más profundo</a:t>
            </a:r>
            <a:endParaRPr lang="en-US" sz="1350" dirty="0"/>
          </a:p>
        </p:txBody>
      </p:sp>
      <p:sp>
        <p:nvSpPr>
          <p:cNvPr id="5" name="Text 2"/>
          <p:cNvSpPr/>
          <p:nvPr/>
        </p:nvSpPr>
        <p:spPr>
          <a:xfrm>
            <a:off x="7948374" y="3406140"/>
            <a:ext cx="6086118" cy="827246"/>
          </a:xfrm>
          <a:prstGeom prst="rect">
            <a:avLst/>
          </a:prstGeom>
          <a:noFill/>
          <a:ln/>
        </p:spPr>
        <p:txBody>
          <a:bodyPr wrap="square" lIns="0" tIns="0" rIns="0" bIns="0" rtlCol="0" anchor="t"/>
          <a:lstStyle/>
          <a:p>
            <a:pPr marL="342900" indent="-342900">
              <a:lnSpc>
                <a:spcPts val="2150"/>
              </a:lnSpc>
              <a:buSzPct val="100000"/>
              <a:buChar char="•"/>
            </a:pPr>
            <a:r>
              <a:rPr lang="en-US" sz="1350" b="1" spc="-27" kern="0" dirty="0">
                <a:solidFill>
                  <a:srgbClr val="272525"/>
                </a:solidFill>
                <a:latin typeface="Inter" pitchFamily="34" charset="0"/>
                <a:ea typeface="Inter" pitchFamily="34" charset="-122"/>
                <a:cs typeface="Inter" pitchFamily="34" charset="-120"/>
              </a:rPr>
              <a:t>SWALLOWING DIFFICULTY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ANXIETY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positiva fuerte (0.48), lo que indica que las personas con dificultad para tragar podrían tener un mayor nivel de ansiedad.</a:t>
            </a:r>
            <a:endParaRPr lang="en-US" sz="1350" dirty="0"/>
          </a:p>
        </p:txBody>
      </p:sp>
      <p:sp>
        <p:nvSpPr>
          <p:cNvPr id="6" name="Text 3"/>
          <p:cNvSpPr/>
          <p:nvPr/>
        </p:nvSpPr>
        <p:spPr>
          <a:xfrm>
            <a:off x="7948374" y="4293632"/>
            <a:ext cx="6086118" cy="1378744"/>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Existe una correlación moderada entre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(0.31). Esto indica que las personas que consumen alcohol tienen más probabilidades de presentar esta característica, que a menudo está asociada con el hábito de fumar (un factor de riesgo significativo para el cáncer de pulmón).</a:t>
            </a:r>
            <a:endParaRPr lang="en-US" sz="1350" dirty="0"/>
          </a:p>
        </p:txBody>
      </p:sp>
      <p:sp>
        <p:nvSpPr>
          <p:cNvPr id="7" name="Text 4"/>
          <p:cNvSpPr/>
          <p:nvPr/>
        </p:nvSpPr>
        <p:spPr>
          <a:xfrm>
            <a:off x="7948374" y="5732621"/>
            <a:ext cx="6086118" cy="1102995"/>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Las variables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FEMALE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negativa perfecta (-1), como era de esperarse, ya que son mutuamente excluyentes. Sin embargo, estas variables no parecen tener una relación fuerte con otros factores de riesgo o con el diagnóstico de cáncer.</a:t>
            </a:r>
            <a:endParaRPr lang="en-US" sz="1350" dirty="0"/>
          </a:p>
        </p:txBody>
      </p:sp>
      <p:sp>
        <p:nvSpPr>
          <p:cNvPr id="8" name="Text 5"/>
          <p:cNvSpPr/>
          <p:nvPr/>
        </p:nvSpPr>
        <p:spPr>
          <a:xfrm>
            <a:off x="7948374" y="6990755"/>
            <a:ext cx="6086118" cy="275749"/>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0292" y="338018"/>
            <a:ext cx="3073598" cy="384215"/>
          </a:xfrm>
          <a:prstGeom prst="rect">
            <a:avLst/>
          </a:prstGeom>
          <a:noFill/>
          <a:ln/>
        </p:spPr>
        <p:txBody>
          <a:bodyPr wrap="none" lIns="0" tIns="0" rIns="0" bIns="0" rtlCol="0" anchor="t"/>
          <a:lstStyle/>
          <a:p>
            <a:pPr indent="0" marL="0">
              <a:lnSpc>
                <a:spcPts val="3000"/>
              </a:lnSpc>
              <a:buNone/>
            </a:pPr>
            <a:r>
              <a:rPr lang="en-US" sz="2400" b="1" spc="-73" kern="0" dirty="0">
                <a:solidFill>
                  <a:srgbClr val="000000"/>
                </a:solidFill>
                <a:latin typeface="Inter Bold" pitchFamily="34" charset="0"/>
                <a:ea typeface="Inter Bold" pitchFamily="34" charset="-122"/>
                <a:cs typeface="Inter Bold" pitchFamily="34" charset="-120"/>
              </a:rPr>
              <a:t>Gráfico por pares:</a:t>
            </a:r>
            <a:endParaRPr lang="en-US" sz="2400" dirty="0"/>
          </a:p>
        </p:txBody>
      </p:sp>
      <p:pic>
        <p:nvPicPr>
          <p:cNvPr id="3" name="Image 0" descr="preencoded.png">    </p:cNvPr>
          <p:cNvPicPr>
            <a:picLocks noChangeAspect="1"/>
          </p:cNvPicPr>
          <p:nvPr/>
        </p:nvPicPr>
        <p:blipFill>
          <a:blip r:embed="rId1"/>
          <a:stretch>
            <a:fillRect/>
          </a:stretch>
        </p:blipFill>
        <p:spPr>
          <a:xfrm>
            <a:off x="430292" y="968097"/>
            <a:ext cx="7042071" cy="6925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28913"/>
            <a:ext cx="7556421" cy="3543895"/>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 para predecir el padecimiento de cáncer de pulmón.                                     ¿Por qué este modelo?</a:t>
            </a:r>
            <a:endParaRPr lang="en-US" sz="4450" dirty="0"/>
          </a:p>
        </p:txBody>
      </p:sp>
      <p:sp>
        <p:nvSpPr>
          <p:cNvPr id="4" name="Text 1"/>
          <p:cNvSpPr/>
          <p:nvPr/>
        </p:nvSpPr>
        <p:spPr>
          <a:xfrm>
            <a:off x="793790" y="4712970"/>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El modelo de represión logística es más adecuado cuando se trata de predecir resultados de una variable binaria o categórica, y debido a la naturaleza de nuestras variables, incluyendo la variable de interés, decidimos realizar este modelo. </a:t>
            </a:r>
            <a:endParaRPr lang="en-US" sz="1750" dirty="0"/>
          </a:p>
        </p:txBody>
      </p:sp>
      <p:sp>
        <p:nvSpPr>
          <p:cNvPr id="5" name="Text 2"/>
          <p:cNvSpPr/>
          <p:nvPr/>
        </p:nvSpPr>
        <p:spPr>
          <a:xfrm>
            <a:off x="793790" y="6419731"/>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7037784"/>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776055"/>
            <a:ext cx="816483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a:t>
            </a:r>
            <a:endParaRPr lang="en-US" sz="4450" dirty="0"/>
          </a:p>
        </p:txBody>
      </p:sp>
      <p:pic>
        <p:nvPicPr>
          <p:cNvPr id="3" name="Image 0" descr="preencoded.png">    </p:cNvPr>
          <p:cNvPicPr>
            <a:picLocks noChangeAspect="1"/>
          </p:cNvPicPr>
          <p:nvPr/>
        </p:nvPicPr>
        <p:blipFill>
          <a:blip r:embed="rId1"/>
          <a:stretch>
            <a:fillRect/>
          </a:stretch>
        </p:blipFill>
        <p:spPr>
          <a:xfrm>
            <a:off x="793790" y="3080147"/>
            <a:ext cx="5564862" cy="2162056"/>
          </a:xfrm>
          <a:prstGeom prst="rect">
            <a:avLst/>
          </a:prstGeom>
        </p:spPr>
      </p:pic>
      <p:sp>
        <p:nvSpPr>
          <p:cNvPr id="4" name="Text 1"/>
          <p:cNvSpPr/>
          <p:nvPr/>
        </p:nvSpPr>
        <p:spPr>
          <a:xfrm>
            <a:off x="6919674" y="3029069"/>
            <a:ext cx="6924437"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Supuestos:</a:t>
            </a:r>
            <a:endParaRPr lang="en-US" sz="1750" dirty="0"/>
          </a:p>
        </p:txBody>
      </p:sp>
      <p:sp>
        <p:nvSpPr>
          <p:cNvPr id="5" name="Text 2"/>
          <p:cNvSpPr/>
          <p:nvPr/>
        </p:nvSpPr>
        <p:spPr>
          <a:xfrm>
            <a:off x="6919674" y="3596045"/>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Las variables independientes deben tener una relación lineal con el logaritmo de las probabilidades (logit).</a:t>
            </a:r>
            <a:endParaRPr lang="en-US" sz="1750" dirty="0"/>
          </a:p>
        </p:txBody>
      </p:sp>
      <p:sp>
        <p:nvSpPr>
          <p:cNvPr id="6" name="Text 3"/>
          <p:cNvSpPr/>
          <p:nvPr/>
        </p:nvSpPr>
        <p:spPr>
          <a:xfrm>
            <a:off x="6919674" y="4401145"/>
            <a:ext cx="6924437"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Las observaciones deben ser independientes entre sí.</a:t>
            </a:r>
            <a:endParaRPr lang="en-US" sz="1750" dirty="0"/>
          </a:p>
        </p:txBody>
      </p:sp>
      <p:sp>
        <p:nvSpPr>
          <p:cNvPr id="7" name="Text 4"/>
          <p:cNvSpPr/>
          <p:nvPr/>
        </p:nvSpPr>
        <p:spPr>
          <a:xfrm>
            <a:off x="6919674" y="4843343"/>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debe haber una alta correlación entre variables independientes.</a:t>
            </a:r>
            <a:endParaRPr lang="en-US" sz="1750" dirty="0"/>
          </a:p>
        </p:txBody>
      </p:sp>
      <p:sp>
        <p:nvSpPr>
          <p:cNvPr id="8" name="Text 5"/>
          <p:cNvSpPr/>
          <p:nvPr/>
        </p:nvSpPr>
        <p:spPr>
          <a:xfrm>
            <a:off x="6919674" y="5648444"/>
            <a:ext cx="6924437"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Se necesita un número suficiente de observaciones en cada clase para estimaciones confiables.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7643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Resultados:</a:t>
            </a:r>
            <a:endParaRPr lang="en-US" sz="4450" dirty="0"/>
          </a:p>
        </p:txBody>
      </p:sp>
      <p:sp>
        <p:nvSpPr>
          <p:cNvPr id="3" name="Text 1"/>
          <p:cNvSpPr/>
          <p:nvPr/>
        </p:nvSpPr>
        <p:spPr>
          <a:xfrm>
            <a:off x="793790" y="1912025"/>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Precision general de 87.5%: El modelo logra una precisión razonablemente alta, lo que indica que en general se realizaron  buenas predicciones.</a:t>
            </a:r>
            <a:endParaRPr lang="en-US" sz="1750" dirty="0"/>
          </a:p>
        </p:txBody>
      </p:sp>
      <p:sp>
        <p:nvSpPr>
          <p:cNvPr id="4" name="Text 2"/>
          <p:cNvSpPr/>
          <p:nvPr/>
        </p:nvSpPr>
        <p:spPr>
          <a:xfrm>
            <a:off x="793790" y="3080028"/>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 matriz de confusión arrojó que se obtuvieron 5 verdaderos negativos, 7 falsos positivos, 0 falsos negativos y 44 verdaderos positivos. </a:t>
            </a:r>
            <a:endParaRPr lang="en-US" sz="1750" dirty="0"/>
          </a:p>
        </p:txBody>
      </p:sp>
      <p:sp>
        <p:nvSpPr>
          <p:cNvPr id="5" name="Text 3"/>
          <p:cNvSpPr/>
          <p:nvPr/>
        </p:nvSpPr>
        <p:spPr>
          <a:xfrm>
            <a:off x="793790" y="4248031"/>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El modelo tuvo un 100% de precisión para los casos negativos y un 86% de precisión para los casos negativos.</a:t>
            </a:r>
            <a:endParaRPr lang="en-US" sz="1750" dirty="0"/>
          </a:p>
        </p:txBody>
      </p:sp>
      <p:sp>
        <p:nvSpPr>
          <p:cNvPr id="6" name="Text 4"/>
          <p:cNvSpPr/>
          <p:nvPr/>
        </p:nvSpPr>
        <p:spPr>
          <a:xfrm>
            <a:off x="793790" y="541603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Los síntomas que forman las variables predictoras tienen un impacto significativo en la clasificación.</a:t>
            </a:r>
            <a:endParaRPr lang="en-US" sz="1750" dirty="0"/>
          </a:p>
        </p:txBody>
      </p:sp>
      <p:sp>
        <p:nvSpPr>
          <p:cNvPr id="7" name="Text 5"/>
          <p:cNvSpPr/>
          <p:nvPr/>
        </p:nvSpPr>
        <p:spPr>
          <a:xfrm>
            <a:off x="793790" y="6345912"/>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8" name="Text 6"/>
          <p:cNvSpPr/>
          <p:nvPr/>
        </p:nvSpPr>
        <p:spPr>
          <a:xfrm>
            <a:off x="793790" y="6912888"/>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9" name="Image 0" descr="preencoded.png">    </p:cNvPr>
          <p:cNvPicPr>
            <a:picLocks noChangeAspect="1"/>
          </p:cNvPicPr>
          <p:nvPr/>
        </p:nvPicPr>
        <p:blipFill>
          <a:blip r:embed="rId1"/>
          <a:stretch>
            <a:fillRect/>
          </a:stretch>
        </p:blipFill>
        <p:spPr>
          <a:xfrm>
            <a:off x="7599521" y="1551861"/>
            <a:ext cx="6244709" cy="5125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0905" y="449818"/>
            <a:ext cx="7213282" cy="509707"/>
          </a:xfrm>
          <a:prstGeom prst="rect">
            <a:avLst/>
          </a:prstGeom>
          <a:noFill/>
          <a:ln/>
        </p:spPr>
        <p:txBody>
          <a:bodyPr wrap="none" lIns="0" tIns="0" rIns="0" bIns="0" rtlCol="0" anchor="t"/>
          <a:lstStyle/>
          <a:p>
            <a:pPr indent="0" marL="0">
              <a:lnSpc>
                <a:spcPts val="4000"/>
              </a:lnSpc>
              <a:buNone/>
            </a:pPr>
            <a:r>
              <a:rPr lang="en-US" sz="3200" b="1" spc="-96" kern="0" dirty="0">
                <a:solidFill>
                  <a:srgbClr val="000000"/>
                </a:solidFill>
                <a:latin typeface="Inter Bold" pitchFamily="34" charset="0"/>
                <a:ea typeface="Inter Bold" pitchFamily="34" charset="-122"/>
                <a:cs typeface="Inter Bold" pitchFamily="34" charset="-120"/>
              </a:rPr>
              <a:t>Importancia de variables en el modelo:</a:t>
            </a:r>
            <a:endParaRPr lang="en-US" sz="3200" dirty="0"/>
          </a:p>
        </p:txBody>
      </p:sp>
      <p:sp>
        <p:nvSpPr>
          <p:cNvPr id="3" name="Text 1"/>
          <p:cNvSpPr/>
          <p:nvPr/>
        </p:nvSpPr>
        <p:spPr>
          <a:xfrm>
            <a:off x="570905" y="1285756"/>
            <a:ext cx="13488591" cy="260985"/>
          </a:xfrm>
          <a:prstGeom prst="rect">
            <a:avLst/>
          </a:prstGeom>
          <a:noFill/>
          <a:ln/>
        </p:spPr>
        <p:txBody>
          <a:bodyPr wrap="none" lIns="0" tIns="0" rIns="0" bIns="0" rtlCol="0" anchor="t"/>
          <a:lstStyle/>
          <a:p>
            <a:pPr indent="0" marL="0">
              <a:lnSpc>
                <a:spcPts val="2050"/>
              </a:lnSpc>
              <a:buNone/>
            </a:pPr>
            <a:endParaRPr lang="en-US" sz="1250" dirty="0"/>
          </a:p>
        </p:txBody>
      </p:sp>
      <p:pic>
        <p:nvPicPr>
          <p:cNvPr id="4" name="Image 0" descr="preencoded.png">    </p:cNvPr>
          <p:cNvPicPr>
            <a:picLocks noChangeAspect="1"/>
          </p:cNvPicPr>
          <p:nvPr/>
        </p:nvPicPr>
        <p:blipFill>
          <a:blip r:embed="rId1"/>
          <a:stretch>
            <a:fillRect/>
          </a:stretch>
        </p:blipFill>
        <p:spPr>
          <a:xfrm>
            <a:off x="3802380" y="1730216"/>
            <a:ext cx="7025640" cy="60495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688788"/>
            <a:ext cx="1167515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Supuestos del modelo de regresión logística:</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Relación Lineal entre las Variables Independientes y el Logit.</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Colinealidad entre Variables Predictoras.</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Independencia de Errores.</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Ausencia de Valores Extremos o Outliers Influyentes.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90825"/>
            <a:ext cx="6596658"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de los supuestos</a:t>
            </a:r>
            <a:endParaRPr lang="en-US" sz="4450" dirty="0"/>
          </a:p>
        </p:txBody>
      </p:sp>
      <p:sp>
        <p:nvSpPr>
          <p:cNvPr id="4" name="Text 1"/>
          <p:cNvSpPr/>
          <p:nvPr/>
        </p:nvSpPr>
        <p:spPr>
          <a:xfrm>
            <a:off x="793790" y="3839766"/>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507587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691" y="449937"/>
            <a:ext cx="4091107" cy="511373"/>
          </a:xfrm>
          <a:prstGeom prst="rect">
            <a:avLst/>
          </a:prstGeom>
          <a:noFill/>
          <a:ln/>
        </p:spPr>
        <p:txBody>
          <a:bodyPr wrap="none" lIns="0" tIns="0" rIns="0" bIns="0" rtlCol="0" anchor="t"/>
          <a:lstStyle/>
          <a:p>
            <a:pPr indent="0" marL="0">
              <a:lnSpc>
                <a:spcPts val="4000"/>
              </a:lnSpc>
              <a:buNone/>
            </a:pPr>
            <a:r>
              <a:rPr lang="en-US" sz="3200" b="1" spc="-97" kern="0" dirty="0">
                <a:solidFill>
                  <a:srgbClr val="000000"/>
                </a:solidFill>
                <a:latin typeface="Inter Bold" pitchFamily="34" charset="0"/>
                <a:ea typeface="Inter Bold" pitchFamily="34" charset="-122"/>
                <a:cs typeface="Inter Bold" pitchFamily="34" charset="-120"/>
              </a:rPr>
              <a:t>Cáncer: ¿qué es?</a:t>
            </a:r>
            <a:endParaRPr lang="en-US" sz="3200" dirty="0"/>
          </a:p>
        </p:txBody>
      </p:sp>
      <p:pic>
        <p:nvPicPr>
          <p:cNvPr id="3" name="Image 0" descr="preencoded.png">    </p:cNvPr>
          <p:cNvPicPr>
            <a:picLocks noChangeAspect="1"/>
          </p:cNvPicPr>
          <p:nvPr/>
        </p:nvPicPr>
        <p:blipFill>
          <a:blip r:embed="rId1"/>
          <a:stretch>
            <a:fillRect/>
          </a:stretch>
        </p:blipFill>
        <p:spPr>
          <a:xfrm>
            <a:off x="572691" y="1288494"/>
            <a:ext cx="3124795" cy="3124795"/>
          </a:xfrm>
          <a:prstGeom prst="rect">
            <a:avLst/>
          </a:prstGeom>
        </p:spPr>
      </p:pic>
      <p:sp>
        <p:nvSpPr>
          <p:cNvPr id="4" name="Text 1"/>
          <p:cNvSpPr/>
          <p:nvPr/>
        </p:nvSpPr>
        <p:spPr>
          <a:xfrm>
            <a:off x="572691"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Definición:</a:t>
            </a:r>
            <a:endParaRPr lang="en-US" sz="1900" dirty="0"/>
          </a:p>
        </p:txBody>
      </p:sp>
      <p:sp>
        <p:nvSpPr>
          <p:cNvPr id="5" name="Text 2"/>
          <p:cNvSpPr/>
          <p:nvPr/>
        </p:nvSpPr>
        <p:spPr>
          <a:xfrm>
            <a:off x="572691" y="5022771"/>
            <a:ext cx="4331375" cy="1570196"/>
          </a:xfrm>
          <a:prstGeom prst="rect">
            <a:avLst/>
          </a:prstGeom>
          <a:noFill/>
          <a:ln/>
        </p:spPr>
        <p:txBody>
          <a:bodyPr wrap="square" lIns="0" tIns="0" rIns="0" bIns="0" rtlCol="0" anchor="t"/>
          <a:lstStyle/>
          <a:p>
            <a:pPr algn="l" indent="0" marL="0">
              <a:lnSpc>
                <a:spcPts val="2050"/>
              </a:lnSpc>
              <a:buNone/>
            </a:pPr>
            <a:r>
              <a:rPr lang="en-US" sz="1250" spc="-26" kern="0" dirty="0">
                <a:solidFill>
                  <a:srgbClr val="272525"/>
                </a:solidFill>
                <a:latin typeface="Inter" pitchFamily="34" charset="0"/>
                <a:ea typeface="Inter" pitchFamily="34" charset="-122"/>
                <a:cs typeface="Inter" pitchFamily="34" charset="-120"/>
              </a:rPr>
              <a:t> El cáncer de pulmón es un tipo de tumor maligno que se origina en los pulmones, generalmente asociado al tabaquismo, pero también puede ser causado por factores genéticos o ambientales. Existen dos tipos principales: el cáncer de pulmón de células no pequeñas y el de células pequeñas.</a:t>
            </a:r>
            <a:endParaRPr lang="en-US" sz="1250" dirty="0"/>
          </a:p>
        </p:txBody>
      </p:sp>
      <p:pic>
        <p:nvPicPr>
          <p:cNvPr id="6" name="Image 1" descr="preencoded.png">    </p:cNvPr>
          <p:cNvPicPr>
            <a:picLocks noChangeAspect="1"/>
          </p:cNvPicPr>
          <p:nvPr/>
        </p:nvPicPr>
        <p:blipFill>
          <a:blip r:embed="rId2"/>
          <a:stretch>
            <a:fillRect/>
          </a:stretch>
        </p:blipFill>
        <p:spPr>
          <a:xfrm>
            <a:off x="5149453" y="1288494"/>
            <a:ext cx="3124795" cy="3124795"/>
          </a:xfrm>
          <a:prstGeom prst="rect">
            <a:avLst/>
          </a:prstGeom>
        </p:spPr>
      </p:pic>
      <p:sp>
        <p:nvSpPr>
          <p:cNvPr id="7" name="Text 3"/>
          <p:cNvSpPr/>
          <p:nvPr/>
        </p:nvSpPr>
        <p:spPr>
          <a:xfrm>
            <a:off x="5149453"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Síntomas:</a:t>
            </a:r>
            <a:endParaRPr lang="en-US" sz="1900" dirty="0"/>
          </a:p>
        </p:txBody>
      </p:sp>
      <p:sp>
        <p:nvSpPr>
          <p:cNvPr id="8" name="Text 4"/>
          <p:cNvSpPr/>
          <p:nvPr/>
        </p:nvSpPr>
        <p:spPr>
          <a:xfrm>
            <a:off x="5149453"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Dificultad para respirar.</a:t>
            </a:r>
            <a:endParaRPr lang="en-US" sz="1250" dirty="0"/>
          </a:p>
        </p:txBody>
      </p:sp>
      <p:sp>
        <p:nvSpPr>
          <p:cNvPr id="9" name="Text 5"/>
          <p:cNvSpPr/>
          <p:nvPr/>
        </p:nvSpPr>
        <p:spPr>
          <a:xfrm>
            <a:off x="5149453"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Fatiga constante o debilidad.</a:t>
            </a:r>
            <a:endParaRPr lang="en-US" sz="1250" dirty="0"/>
          </a:p>
        </p:txBody>
      </p:sp>
      <p:sp>
        <p:nvSpPr>
          <p:cNvPr id="10" name="Text 6"/>
          <p:cNvSpPr/>
          <p:nvPr/>
        </p:nvSpPr>
        <p:spPr>
          <a:xfrm>
            <a:off x="5149453"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el pecho que se intensifica al respirar profundamente, toser o reír.</a:t>
            </a:r>
            <a:endParaRPr lang="en-US" sz="1250" dirty="0"/>
          </a:p>
        </p:txBody>
      </p:sp>
      <p:sp>
        <p:nvSpPr>
          <p:cNvPr id="11" name="Text 7"/>
          <p:cNvSpPr/>
          <p:nvPr/>
        </p:nvSpPr>
        <p:spPr>
          <a:xfrm>
            <a:off x="5149453" y="6241375"/>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con sangre</a:t>
            </a:r>
            <a:endParaRPr lang="en-US" sz="1250" dirty="0"/>
          </a:p>
        </p:txBody>
      </p:sp>
      <p:pic>
        <p:nvPicPr>
          <p:cNvPr id="12" name="Image 2" descr="preencoded.png">    </p:cNvPr>
          <p:cNvPicPr>
            <a:picLocks noChangeAspect="1"/>
          </p:cNvPicPr>
          <p:nvPr/>
        </p:nvPicPr>
        <p:blipFill>
          <a:blip r:embed="rId3"/>
          <a:stretch>
            <a:fillRect/>
          </a:stretch>
        </p:blipFill>
        <p:spPr>
          <a:xfrm>
            <a:off x="9726216" y="1288494"/>
            <a:ext cx="3124795" cy="3124795"/>
          </a:xfrm>
          <a:prstGeom prst="rect">
            <a:avLst/>
          </a:prstGeom>
        </p:spPr>
      </p:pic>
      <p:sp>
        <p:nvSpPr>
          <p:cNvPr id="13" name="Text 8"/>
          <p:cNvSpPr/>
          <p:nvPr/>
        </p:nvSpPr>
        <p:spPr>
          <a:xfrm>
            <a:off x="9726216"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Indicadores:</a:t>
            </a:r>
            <a:endParaRPr lang="en-US" sz="1900" dirty="0"/>
          </a:p>
        </p:txBody>
      </p:sp>
      <p:sp>
        <p:nvSpPr>
          <p:cNvPr id="14" name="Text 9"/>
          <p:cNvSpPr/>
          <p:nvPr/>
        </p:nvSpPr>
        <p:spPr>
          <a:xfrm>
            <a:off x="9726216"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persistente.</a:t>
            </a:r>
            <a:endParaRPr lang="en-US" sz="1250" dirty="0"/>
          </a:p>
        </p:txBody>
      </p:sp>
      <p:sp>
        <p:nvSpPr>
          <p:cNvPr id="15" name="Text 10"/>
          <p:cNvSpPr/>
          <p:nvPr/>
        </p:nvSpPr>
        <p:spPr>
          <a:xfrm>
            <a:off x="9726216"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Hinchazón en la cara o el cuello.</a:t>
            </a:r>
            <a:endParaRPr lang="en-US" sz="1250" dirty="0"/>
          </a:p>
        </p:txBody>
      </p:sp>
      <p:sp>
        <p:nvSpPr>
          <p:cNvPr id="16" name="Text 11"/>
          <p:cNvSpPr/>
          <p:nvPr/>
        </p:nvSpPr>
        <p:spPr>
          <a:xfrm>
            <a:off x="9726216"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Infecciones pulmonares recurrentes (bronquitis o neumonía).</a:t>
            </a:r>
            <a:endParaRPr lang="en-US" sz="1250" dirty="0"/>
          </a:p>
        </p:txBody>
      </p:sp>
      <p:sp>
        <p:nvSpPr>
          <p:cNvPr id="17" name="Text 12"/>
          <p:cNvSpPr/>
          <p:nvPr/>
        </p:nvSpPr>
        <p:spPr>
          <a:xfrm>
            <a:off x="9726216" y="6241375"/>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los huesos o en otras partes del cuerpo sin explicación.</a:t>
            </a:r>
            <a:endParaRPr lang="en-US" sz="1250" dirty="0"/>
          </a:p>
        </p:txBody>
      </p:sp>
      <p:sp>
        <p:nvSpPr>
          <p:cNvPr id="18" name="Text 13"/>
          <p:cNvSpPr/>
          <p:nvPr/>
        </p:nvSpPr>
        <p:spPr>
          <a:xfrm>
            <a:off x="9726216" y="6822043"/>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Pérdida de peso inexplicada.</a:t>
            </a:r>
            <a:endParaRPr lang="en-US" sz="1250" dirty="0"/>
          </a:p>
        </p:txBody>
      </p:sp>
      <p:sp>
        <p:nvSpPr>
          <p:cNvPr id="19" name="Text 14"/>
          <p:cNvSpPr/>
          <p:nvPr/>
        </p:nvSpPr>
        <p:spPr>
          <a:xfrm>
            <a:off x="572691"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0" name="Text 15"/>
          <p:cNvSpPr/>
          <p:nvPr/>
        </p:nvSpPr>
        <p:spPr>
          <a:xfrm>
            <a:off x="5207794"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1" name="Text 16"/>
          <p:cNvSpPr/>
          <p:nvPr/>
        </p:nvSpPr>
        <p:spPr>
          <a:xfrm>
            <a:off x="9842897"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8658" y="857131"/>
            <a:ext cx="5974437" cy="1844873"/>
          </a:xfrm>
          <a:prstGeom prst="rect">
            <a:avLst/>
          </a:prstGeom>
          <a:noFill/>
          <a:ln/>
        </p:spPr>
        <p:txBody>
          <a:bodyPr wrap="square" lIns="0" tIns="0" rIns="0" bIns="0" rtlCol="0" anchor="t"/>
          <a:lstStyle/>
          <a:p>
            <a:pPr indent="0" marL="0">
              <a:lnSpc>
                <a:spcPts val="4800"/>
              </a:lnSpc>
              <a:buNone/>
            </a:pPr>
            <a:r>
              <a:rPr lang="en-US" sz="3850" b="1" spc="-116" kern="0" dirty="0">
                <a:solidFill>
                  <a:srgbClr val="000000"/>
                </a:solidFill>
                <a:latin typeface="Inter Bold" pitchFamily="34" charset="0"/>
                <a:ea typeface="Inter Bold" pitchFamily="34" charset="-122"/>
                <a:cs typeface="Inter Bold" pitchFamily="34" charset="-120"/>
              </a:rPr>
              <a:t>Relación Lineal entre las Variables Independientes y el Logit.</a:t>
            </a:r>
            <a:endParaRPr lang="en-US" sz="3850" dirty="0"/>
          </a:p>
        </p:txBody>
      </p:sp>
      <p:sp>
        <p:nvSpPr>
          <p:cNvPr id="3" name="Text 1"/>
          <p:cNvSpPr/>
          <p:nvPr/>
        </p:nvSpPr>
        <p:spPr>
          <a:xfrm>
            <a:off x="688658" y="2898696"/>
            <a:ext cx="5974437" cy="2526030"/>
          </a:xfrm>
          <a:prstGeom prst="rect">
            <a:avLst/>
          </a:prstGeom>
          <a:noFill/>
          <a:ln/>
        </p:spPr>
        <p:txBody>
          <a:bodyPr wrap="square" lIns="0" tIns="0" rIns="0" bIns="0" rtlCol="0" anchor="t"/>
          <a:lstStyle/>
          <a:p>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Se observa la relación entre cada variable predictora y la transformación logit de la variable dependiente. La variable </a:t>
            </a:r>
            <a:pPr indent="0" marL="0">
              <a:lnSpc>
                <a:spcPts val="2450"/>
              </a:lnSpc>
              <a:buNone/>
            </a:pPr>
            <a:r>
              <a:rPr lang="en-US" sz="1500" i="1" spc="-31" kern="0" dirty="0">
                <a:solidFill>
                  <a:srgbClr val="272525"/>
                </a:solidFill>
                <a:latin typeface="Inter" pitchFamily="34" charset="0"/>
                <a:ea typeface="Inter" pitchFamily="34" charset="-122"/>
                <a:cs typeface="Inter" pitchFamily="34" charset="-120"/>
              </a:rPr>
              <a:t>AGE </a:t>
            </a:r>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muestra una tendencia más continua en la relación con el logit, lo que sugiere que su relación es relativamente más lineal. Sin embargo, las demás variables, que son en su mayoría categóricas (binarias), presentan distribuciones discretas, lo que puede afectar la interpretación de la relación lineal requerida para la regresión logística </a:t>
            </a:r>
            <a:pPr indent="0" marL="0">
              <a:lnSpc>
                <a:spcPts val="2450"/>
              </a:lnSpc>
              <a:buNone/>
            </a:pPr>
            <a:r>
              <a:rPr lang="en-US" sz="1500" spc="-31" kern="0" dirty="0">
                <a:solidFill>
                  <a:srgbClr val="000000"/>
                </a:solidFill>
                <a:latin typeface="Inter" pitchFamily="34" charset="0"/>
                <a:ea typeface="Inter" pitchFamily="34" charset="-122"/>
                <a:cs typeface="Inter" pitchFamily="34" charset="-120"/>
              </a:rPr>
              <a:t>🤧</a:t>
            </a:r>
            <a:endParaRPr lang="en-US" sz="1500" dirty="0"/>
          </a:p>
        </p:txBody>
      </p:sp>
      <p:sp>
        <p:nvSpPr>
          <p:cNvPr id="4" name="Text 2"/>
          <p:cNvSpPr/>
          <p:nvPr/>
        </p:nvSpPr>
        <p:spPr>
          <a:xfrm>
            <a:off x="688658" y="5601772"/>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5" name="Text 3"/>
          <p:cNvSpPr/>
          <p:nvPr/>
        </p:nvSpPr>
        <p:spPr>
          <a:xfrm>
            <a:off x="688658" y="6093619"/>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6" name="Text 4"/>
          <p:cNvSpPr/>
          <p:nvPr/>
        </p:nvSpPr>
        <p:spPr>
          <a:xfrm>
            <a:off x="688658" y="6585466"/>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7" name="Text 5"/>
          <p:cNvSpPr/>
          <p:nvPr/>
        </p:nvSpPr>
        <p:spPr>
          <a:xfrm>
            <a:off x="688658" y="7077313"/>
            <a:ext cx="5974437" cy="314801"/>
          </a:xfrm>
          <a:prstGeom prst="rect">
            <a:avLst/>
          </a:prstGeom>
          <a:noFill/>
          <a:ln/>
        </p:spPr>
        <p:txBody>
          <a:bodyPr wrap="none" lIns="0" tIns="0" rIns="0" bIns="0" rtlCol="0" anchor="t"/>
          <a:lstStyle/>
          <a:p>
            <a:pPr indent="0" marL="0">
              <a:lnSpc>
                <a:spcPts val="2450"/>
              </a:lnSpc>
              <a:buNone/>
            </a:pPr>
            <a:endParaRPr lang="en-US" sz="1500" dirty="0"/>
          </a:p>
        </p:txBody>
      </p:sp>
      <p:pic>
        <p:nvPicPr>
          <p:cNvPr id="8" name="Image 0" descr="preencoded.png">    </p:cNvPr>
          <p:cNvPicPr>
            <a:picLocks noChangeAspect="1"/>
          </p:cNvPicPr>
          <p:nvPr/>
        </p:nvPicPr>
        <p:blipFill>
          <a:blip r:embed="rId1"/>
          <a:stretch>
            <a:fillRect/>
          </a:stretch>
        </p:blipFill>
        <p:spPr>
          <a:xfrm>
            <a:off x="7150775" y="2257544"/>
            <a:ext cx="5771674" cy="37143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86145" y="744617"/>
            <a:ext cx="5692735" cy="1046798"/>
          </a:xfrm>
          <a:prstGeom prst="rect">
            <a:avLst/>
          </a:prstGeom>
          <a:noFill/>
          <a:ln/>
        </p:spPr>
        <p:txBody>
          <a:bodyPr wrap="square" lIns="0" tIns="0" rIns="0" bIns="0" rtlCol="0" anchor="t"/>
          <a:lstStyle/>
          <a:p>
            <a:pPr indent="0" marL="0">
              <a:lnSpc>
                <a:spcPts val="4100"/>
              </a:lnSpc>
              <a:buNone/>
            </a:pPr>
            <a:r>
              <a:rPr lang="en-US" sz="3250" b="1" spc="-99" kern="0" dirty="0">
                <a:solidFill>
                  <a:srgbClr val="000000"/>
                </a:solidFill>
                <a:latin typeface="Inter Bold" pitchFamily="34" charset="0"/>
                <a:ea typeface="Inter Bold" pitchFamily="34" charset="-122"/>
                <a:cs typeface="Inter Bold" pitchFamily="34" charset="-120"/>
              </a:rPr>
              <a:t>No Colinealidad entre Variables Predictoras.</a:t>
            </a:r>
            <a:endParaRPr lang="en-US" sz="3250" dirty="0"/>
          </a:p>
        </p:txBody>
      </p:sp>
      <p:sp>
        <p:nvSpPr>
          <p:cNvPr id="3" name="Text 1"/>
          <p:cNvSpPr/>
          <p:nvPr/>
        </p:nvSpPr>
        <p:spPr>
          <a:xfrm>
            <a:off x="586145" y="1958816"/>
            <a:ext cx="5692735" cy="1340048"/>
          </a:xfrm>
          <a:prstGeom prst="rect">
            <a:avLst/>
          </a:prstGeom>
          <a:noFill/>
          <a:ln/>
        </p:spPr>
        <p:txBody>
          <a:bodyPr wrap="square" lIns="0" tIns="0" rIns="0" bIns="0" rtlCol="0" anchor="t"/>
          <a:lstStyle/>
          <a:p>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El análisis del VIF indica problemas de colinealidad. Se observa que las variables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y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FEMALE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tienen un valor infinito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inf</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lo que sugiere que una de ellas es completamente redundante y debe ser eliminada del modelo. Las demás variables tienen valores de VIF relativamente bajos (&lt; 2), lo que indica que no presentan problemas severos de multicolinealidad.</a:t>
            </a:r>
            <a:endParaRPr lang="en-US" sz="1300" dirty="0"/>
          </a:p>
        </p:txBody>
      </p:sp>
      <p:pic>
        <p:nvPicPr>
          <p:cNvPr id="4" name="Image 0" descr="preencoded.png">    </p:cNvPr>
          <p:cNvPicPr>
            <a:picLocks noChangeAspect="1"/>
          </p:cNvPicPr>
          <p:nvPr/>
        </p:nvPicPr>
        <p:blipFill>
          <a:blip r:embed="rId1"/>
          <a:stretch>
            <a:fillRect/>
          </a:stretch>
        </p:blipFill>
        <p:spPr>
          <a:xfrm>
            <a:off x="586145" y="3487222"/>
            <a:ext cx="4203621" cy="3558064"/>
          </a:xfrm>
          <a:prstGeom prst="rect">
            <a:avLst/>
          </a:prstGeom>
        </p:spPr>
      </p:pic>
      <p:sp>
        <p:nvSpPr>
          <p:cNvPr id="5" name="Text 2"/>
          <p:cNvSpPr/>
          <p:nvPr/>
        </p:nvSpPr>
        <p:spPr>
          <a:xfrm>
            <a:off x="586145" y="7233642"/>
            <a:ext cx="5692735" cy="268010"/>
          </a:xfrm>
          <a:prstGeom prst="rect">
            <a:avLst/>
          </a:prstGeom>
          <a:noFill/>
          <a:ln/>
        </p:spPr>
        <p:txBody>
          <a:bodyPr wrap="none" lIns="0" tIns="0" rIns="0" bIns="0" rtlCol="0" anchor="t"/>
          <a:lstStyle/>
          <a:p>
            <a:pPr indent="0" marL="0">
              <a:lnSpc>
                <a:spcPts val="2100"/>
              </a:lnSpc>
              <a:buNone/>
            </a:pPr>
            <a:endParaRPr lang="en-US" sz="1300" dirty="0"/>
          </a:p>
        </p:txBody>
      </p:sp>
      <p:pic>
        <p:nvPicPr>
          <p:cNvPr id="6" name="Image 1" descr="preencoded.png">    </p:cNvPr>
          <p:cNvPicPr>
            <a:picLocks noChangeAspect="1"/>
          </p:cNvPicPr>
          <p:nvPr/>
        </p:nvPicPr>
        <p:blipFill>
          <a:blip r:embed="rId2"/>
          <a:stretch>
            <a:fillRect/>
          </a:stretch>
        </p:blipFill>
        <p:spPr>
          <a:xfrm>
            <a:off x="6695123" y="1692950"/>
            <a:ext cx="5432346" cy="48437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476143"/>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Independencia de Errores.</a:t>
            </a:r>
            <a:endParaRPr lang="en-US" sz="4450" dirty="0"/>
          </a:p>
        </p:txBody>
      </p:sp>
      <p:sp>
        <p:nvSpPr>
          <p:cNvPr id="3" name="Text 1"/>
          <p:cNvSpPr/>
          <p:nvPr/>
        </p:nvSpPr>
        <p:spPr>
          <a:xfrm>
            <a:off x="793790" y="4120515"/>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correlación de errores se evalúa a través de la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Estadística de Durbin-Watson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cuyo resultado fue 0.632.</a:t>
            </a:r>
            <a:endParaRPr lang="en-US" sz="1750" dirty="0"/>
          </a:p>
        </p:txBody>
      </p:sp>
      <p:sp>
        <p:nvSpPr>
          <p:cNvPr id="4" name="Text 2"/>
          <p:cNvSpPr/>
          <p:nvPr/>
        </p:nvSpPr>
        <p:spPr>
          <a:xfrm>
            <a:off x="793790" y="5050393"/>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Indica correlacion positiva, por lo que se viola el supuesto de independencia de los residuos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t>
            </a:r>
            <a:endParaRPr lang="en-US" sz="1750" dirty="0"/>
          </a:p>
        </p:txBody>
      </p:sp>
      <p:pic>
        <p:nvPicPr>
          <p:cNvPr id="5" name="Image 0" descr="preencoded.png">    </p:cNvPr>
          <p:cNvPicPr>
            <a:picLocks noChangeAspect="1"/>
          </p:cNvPicPr>
          <p:nvPr/>
        </p:nvPicPr>
        <p:blipFill>
          <a:blip r:embed="rId1"/>
          <a:stretch>
            <a:fillRect/>
          </a:stretch>
        </p:blipFill>
        <p:spPr>
          <a:xfrm>
            <a:off x="7599521" y="3111222"/>
            <a:ext cx="6244709" cy="20071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213848"/>
            <a:ext cx="6244709" cy="2126337"/>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Ausencia de Valores Extremos o Outliers Influyentes:</a:t>
            </a:r>
            <a:endParaRPr lang="en-US" sz="4450" dirty="0"/>
          </a:p>
        </p:txBody>
      </p:sp>
      <p:pic>
        <p:nvPicPr>
          <p:cNvPr id="3" name="Image 0" descr="preencoded.png">    </p:cNvPr>
          <p:cNvPicPr>
            <a:picLocks noChangeAspect="1"/>
          </p:cNvPicPr>
          <p:nvPr/>
        </p:nvPicPr>
        <p:blipFill>
          <a:blip r:embed="rId1"/>
          <a:stretch>
            <a:fillRect/>
          </a:stretch>
        </p:blipFill>
        <p:spPr>
          <a:xfrm>
            <a:off x="793790" y="4595336"/>
            <a:ext cx="6244709" cy="462082"/>
          </a:xfrm>
          <a:prstGeom prst="rect">
            <a:avLst/>
          </a:prstGeom>
        </p:spPr>
      </p:pic>
      <p:sp>
        <p:nvSpPr>
          <p:cNvPr id="4" name="Text 1"/>
          <p:cNvSpPr/>
          <p:nvPr/>
        </p:nvSpPr>
        <p:spPr>
          <a:xfrm>
            <a:off x="793790" y="5312569"/>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Hay 20 observaciones con alto impacto en la estimación de los coeficientes del modelo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endParaRPr lang="en-US" sz="1750" dirty="0"/>
          </a:p>
        </p:txBody>
      </p:sp>
      <p:pic>
        <p:nvPicPr>
          <p:cNvPr id="5" name="Image 1" descr="preencoded.png">    </p:cNvPr>
          <p:cNvPicPr>
            <a:picLocks noChangeAspect="1"/>
          </p:cNvPicPr>
          <p:nvPr/>
        </p:nvPicPr>
        <p:blipFill>
          <a:blip r:embed="rId2"/>
          <a:stretch>
            <a:fillRect/>
          </a:stretch>
        </p:blipFill>
        <p:spPr>
          <a:xfrm>
            <a:off x="7599521" y="2393394"/>
            <a:ext cx="6244709" cy="34425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792" y="629126"/>
            <a:ext cx="5273635" cy="554355"/>
          </a:xfrm>
          <a:prstGeom prst="rect">
            <a:avLst/>
          </a:prstGeom>
          <a:noFill/>
          <a:ln/>
        </p:spPr>
        <p:txBody>
          <a:bodyPr wrap="none" lIns="0" tIns="0" rIns="0" bIns="0" rtlCol="0" anchor="t"/>
          <a:lstStyle/>
          <a:p>
            <a:pPr indent="0" marL="0">
              <a:lnSpc>
                <a:spcPts val="4350"/>
              </a:lnSpc>
              <a:buNone/>
            </a:pPr>
            <a:r>
              <a:rPr lang="en-US" sz="3450" b="1" spc="-105" kern="0" dirty="0">
                <a:solidFill>
                  <a:srgbClr val="000000"/>
                </a:solidFill>
                <a:latin typeface="Inter Bold" pitchFamily="34" charset="0"/>
                <a:ea typeface="Inter Bold" pitchFamily="34" charset="-122"/>
                <a:cs typeface="Inter Bold" pitchFamily="34" charset="-120"/>
              </a:rPr>
              <a:t>Conclusiones del estudio:</a:t>
            </a:r>
            <a:endParaRPr lang="en-US" sz="3450" dirty="0"/>
          </a:p>
        </p:txBody>
      </p:sp>
      <p:sp>
        <p:nvSpPr>
          <p:cNvPr id="4" name="Text 1"/>
          <p:cNvSpPr/>
          <p:nvPr/>
        </p:nvSpPr>
        <p:spPr>
          <a:xfrm>
            <a:off x="620792" y="1449467"/>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edad de los pacientes con cáncer varía ampliamente</a:t>
            </a:r>
            <a:endParaRPr lang="en-US" sz="1350" dirty="0"/>
          </a:p>
        </p:txBody>
      </p:sp>
      <p:sp>
        <p:nvSpPr>
          <p:cNvPr id="5" name="Text 2"/>
          <p:cNvSpPr/>
          <p:nvPr/>
        </p:nvSpPr>
        <p:spPr>
          <a:xfrm>
            <a:off x="620792" y="1795343"/>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tendencia de mayor edad en personas con cáncer en comparación con la población general.</a:t>
            </a:r>
            <a:endParaRPr lang="en-US" sz="1350" dirty="0"/>
          </a:p>
        </p:txBody>
      </p:sp>
      <p:sp>
        <p:nvSpPr>
          <p:cNvPr id="6" name="Text 3"/>
          <p:cNvSpPr/>
          <p:nvPr/>
        </p:nvSpPr>
        <p:spPr>
          <a:xfrm>
            <a:off x="620792" y="2425065"/>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Fumar parece tener una fuerte asociación con el cáncer de pulmón, ya que hay más casos positivos entre fumadores.</a:t>
            </a:r>
            <a:endParaRPr lang="en-US" sz="1350" dirty="0"/>
          </a:p>
        </p:txBody>
      </p:sp>
      <p:sp>
        <p:nvSpPr>
          <p:cNvPr id="7" name="Text 4"/>
          <p:cNvSpPr/>
          <p:nvPr/>
        </p:nvSpPr>
        <p:spPr>
          <a:xfrm>
            <a:off x="620792" y="3054787"/>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El consumo de alcohol podría también estar relacionado, aunque la asociación parece menos fuerte que la del tabaquismo.</a:t>
            </a:r>
            <a:endParaRPr lang="en-US" sz="1350" dirty="0"/>
          </a:p>
        </p:txBody>
      </p:sp>
      <p:sp>
        <p:nvSpPr>
          <p:cNvPr id="8" name="Text 5"/>
          <p:cNvSpPr/>
          <p:nvPr/>
        </p:nvSpPr>
        <p:spPr>
          <a:xfrm>
            <a:off x="620792" y="368450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Estos hallazgos concuerdan con investigaciones previas sobre los riesgos del tabaquismo y consumo de alcohol en enfermedades pulmonares.</a:t>
            </a:r>
            <a:endParaRPr lang="en-US" sz="1350" dirty="0"/>
          </a:p>
        </p:txBody>
      </p:sp>
      <p:sp>
        <p:nvSpPr>
          <p:cNvPr id="9" name="Text 6"/>
          <p:cNvSpPr/>
          <p:nvPr/>
        </p:nvSpPr>
        <p:spPr>
          <a:xfrm>
            <a:off x="620792" y="4314230"/>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Síntomas como tos, fatiga y sibilancias están presentes en un alto número de personas con cáncer de pulmón.</a:t>
            </a:r>
            <a:endParaRPr lang="en-US" sz="1350" dirty="0"/>
          </a:p>
        </p:txBody>
      </p:sp>
      <p:sp>
        <p:nvSpPr>
          <p:cNvPr id="10" name="Text 7"/>
          <p:cNvSpPr/>
          <p:nvPr/>
        </p:nvSpPr>
        <p:spPr>
          <a:xfrm>
            <a:off x="620792" y="4943951"/>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diferencia en la manifestación de síntomas entre hombres y mujeres.</a:t>
            </a:r>
            <a:endParaRPr lang="en-US" sz="1350" dirty="0"/>
          </a:p>
        </p:txBody>
      </p:sp>
      <p:sp>
        <p:nvSpPr>
          <p:cNvPr id="11" name="Text 8"/>
          <p:cNvSpPr/>
          <p:nvPr/>
        </p:nvSpPr>
        <p:spPr>
          <a:xfrm>
            <a:off x="620792" y="528982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Los síntomas pueden variar según el género y podrían requerir diferentes enfoques de diagnóstico y tratamiento.</a:t>
            </a:r>
            <a:endParaRPr lang="en-US" sz="1350" dirty="0"/>
          </a:p>
        </p:txBody>
      </p:sp>
      <p:sp>
        <p:nvSpPr>
          <p:cNvPr id="12" name="Text 9"/>
          <p:cNvSpPr/>
          <p:nvPr/>
        </p:nvSpPr>
        <p:spPr>
          <a:xfrm>
            <a:off x="620792" y="5919549"/>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correlación más alta con el cáncer de pulmón se encuentra en factores como fumar y síntomas respiratorios.</a:t>
            </a:r>
            <a:endParaRPr lang="en-US" sz="1350" dirty="0"/>
          </a:p>
        </p:txBody>
      </p:sp>
      <p:sp>
        <p:nvSpPr>
          <p:cNvPr id="13" name="Text 10"/>
          <p:cNvSpPr/>
          <p:nvPr/>
        </p:nvSpPr>
        <p:spPr>
          <a:xfrm>
            <a:off x="620792" y="6549271"/>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Algunas variables pueden estar correlacionadas entre sí, lo que sugiere que ciertos factores de riesgo y síntomas están interconectados.</a:t>
            </a:r>
            <a:endParaRPr lang="en-US" sz="1350" dirty="0"/>
          </a:p>
        </p:txBody>
      </p:sp>
      <p:sp>
        <p:nvSpPr>
          <p:cNvPr id="14" name="Text 11"/>
          <p:cNvSpPr/>
          <p:nvPr/>
        </p:nvSpPr>
        <p:spPr>
          <a:xfrm>
            <a:off x="620792" y="7316510"/>
            <a:ext cx="7902416" cy="2838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2912626"/>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Y por último..</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6496288" y="4075033"/>
            <a:ext cx="1637824" cy="623768"/>
          </a:xfrm>
          <a:prstGeom prst="rect">
            <a:avLst/>
          </a:prstGeom>
        </p:spPr>
      </p:pic>
      <p:sp>
        <p:nvSpPr>
          <p:cNvPr id="4" name="Text 1"/>
          <p:cNvSpPr/>
          <p:nvPr/>
        </p:nvSpPr>
        <p:spPr>
          <a:xfrm>
            <a:off x="793790" y="495395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31267"/>
          </a:xfrm>
          <a:prstGeom prst="rect">
            <a:avLst/>
          </a:prstGeom>
        </p:spPr>
      </p:pic>
      <p:sp>
        <p:nvSpPr>
          <p:cNvPr id="3" name="Text 0"/>
          <p:cNvSpPr/>
          <p:nvPr/>
        </p:nvSpPr>
        <p:spPr>
          <a:xfrm>
            <a:off x="675799" y="723900"/>
            <a:ext cx="4827270" cy="603290"/>
          </a:xfrm>
          <a:prstGeom prst="rect">
            <a:avLst/>
          </a:prstGeom>
          <a:noFill/>
          <a:ln/>
        </p:spPr>
        <p:txBody>
          <a:bodyPr wrap="none" lIns="0" tIns="0" rIns="0" bIns="0" rtlCol="0" anchor="t"/>
          <a:lstStyle/>
          <a:p>
            <a:pPr indent="0" marL="0">
              <a:lnSpc>
                <a:spcPts val="4750"/>
              </a:lnSpc>
              <a:buNone/>
            </a:pPr>
            <a:r>
              <a:rPr lang="en-US" sz="3800" b="1" spc="-114" kern="0" dirty="0">
                <a:solidFill>
                  <a:srgbClr val="000000"/>
                </a:solidFill>
                <a:latin typeface="Inter Bold" pitchFamily="34" charset="0"/>
                <a:ea typeface="Inter Bold" pitchFamily="34" charset="-122"/>
                <a:cs typeface="Inter Bold" pitchFamily="34" charset="-120"/>
              </a:rPr>
              <a:t>Sobre los datos:</a:t>
            </a:r>
            <a:endParaRPr lang="en-US" sz="3800" dirty="0"/>
          </a:p>
        </p:txBody>
      </p:sp>
      <p:sp>
        <p:nvSpPr>
          <p:cNvPr id="4" name="Text 1"/>
          <p:cNvSpPr/>
          <p:nvPr/>
        </p:nvSpPr>
        <p:spPr>
          <a:xfrm>
            <a:off x="675799" y="1520190"/>
            <a:ext cx="4998363" cy="1544836"/>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Se utilizó  la informacion de 309 personas con ciertos síntomas, de estas, algunas padecen de cáncer de pulmón, otras no, con el objetivo de realizar análisis estadísticos que nos permitan predecir la aparicion de dicha enfermedad.</a:t>
            </a:r>
            <a:endParaRPr lang="en-US" sz="1500" dirty="0"/>
          </a:p>
        </p:txBody>
      </p:sp>
      <p:sp>
        <p:nvSpPr>
          <p:cNvPr id="5" name="Text 2"/>
          <p:cNvSpPr/>
          <p:nvPr/>
        </p:nvSpPr>
        <p:spPr>
          <a:xfrm>
            <a:off x="675799" y="3238738"/>
            <a:ext cx="4998363" cy="308967"/>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3"/>
          <p:cNvSpPr/>
          <p:nvPr/>
        </p:nvSpPr>
        <p:spPr>
          <a:xfrm>
            <a:off x="675799" y="3721418"/>
            <a:ext cx="4998363" cy="308967"/>
          </a:xfrm>
          <a:prstGeom prst="rect">
            <a:avLst/>
          </a:prstGeom>
          <a:noFill/>
          <a:ln/>
        </p:spPr>
        <p:txBody>
          <a:bodyPr wrap="non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Los datos se obtuvieron de la página Kaggle:</a:t>
            </a:r>
            <a:endParaRPr lang="en-US" sz="1500" dirty="0"/>
          </a:p>
        </p:txBody>
      </p:sp>
      <p:pic>
        <p:nvPicPr>
          <p:cNvPr id="7" name="Image 1" descr="preencoded.png">
            <a:hlinkClick r:id="rId3" tooltip=""/>
          </p:cNvPr>
          <p:cNvPicPr>
            <a:picLocks noChangeAspect="1"/>
          </p:cNvPicPr>
          <p:nvPr/>
        </p:nvPicPr>
        <p:blipFill>
          <a:blip r:embed="rId2"/>
          <a:stretch>
            <a:fillRect/>
          </a:stretch>
        </p:blipFill>
        <p:spPr>
          <a:xfrm>
            <a:off x="675799" y="4247555"/>
            <a:ext cx="4254937" cy="3235643"/>
          </a:xfrm>
          <a:prstGeom prst="rect">
            <a:avLst/>
          </a:prstGeom>
        </p:spPr>
      </p:pic>
      <p:sp>
        <p:nvSpPr>
          <p:cNvPr id="8" name="Text 4"/>
          <p:cNvSpPr/>
          <p:nvPr/>
        </p:nvSpPr>
        <p:spPr>
          <a:xfrm>
            <a:off x="6152793" y="3961090"/>
            <a:ext cx="494109" cy="308967"/>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5608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Variables de interés:</a:t>
            </a:r>
            <a:endParaRPr lang="en-US" sz="4450" dirty="0"/>
          </a:p>
        </p:txBody>
      </p:sp>
      <p:sp>
        <p:nvSpPr>
          <p:cNvPr id="3" name="Text 1"/>
          <p:cNvSpPr/>
          <p:nvPr/>
        </p:nvSpPr>
        <p:spPr>
          <a:xfrm>
            <a:off x="793790"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GENDER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Género del paciente (Masculino/Femenino).</a:t>
            </a:r>
            <a:endParaRPr lang="en-US" sz="1750" dirty="0"/>
          </a:p>
        </p:txBody>
      </p:sp>
      <p:sp>
        <p:nvSpPr>
          <p:cNvPr id="4" name="Text 2"/>
          <p:cNvSpPr/>
          <p:nvPr/>
        </p:nvSpPr>
        <p:spPr>
          <a:xfrm>
            <a:off x="793790"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AGE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Edad del paciente.</a:t>
            </a:r>
            <a:endParaRPr lang="en-US" sz="1750" dirty="0"/>
          </a:p>
        </p:txBody>
      </p:sp>
      <p:sp>
        <p:nvSpPr>
          <p:cNvPr id="5" name="Text 3"/>
          <p:cNvSpPr/>
          <p:nvPr/>
        </p:nvSpPr>
        <p:spPr>
          <a:xfrm>
            <a:off x="793790" y="30687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SMOKING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Indica si el paciente fuma (Sí/No).</a:t>
            </a:r>
            <a:endParaRPr lang="en-US" sz="1750" dirty="0"/>
          </a:p>
        </p:txBody>
      </p:sp>
      <p:sp>
        <p:nvSpPr>
          <p:cNvPr id="6" name="Text 4"/>
          <p:cNvSpPr/>
          <p:nvPr/>
        </p:nvSpPr>
        <p:spPr>
          <a:xfrm>
            <a:off x="793790" y="35109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YELLOW_FINGERS</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dedos amarillos (asociado con el tabaquismo).</a:t>
            </a:r>
            <a:endParaRPr lang="en-US" sz="1750" dirty="0"/>
          </a:p>
        </p:txBody>
      </p:sp>
      <p:sp>
        <p:nvSpPr>
          <p:cNvPr id="7" name="Text 5"/>
          <p:cNvSpPr/>
          <p:nvPr/>
        </p:nvSpPr>
        <p:spPr>
          <a:xfrm>
            <a:off x="793790" y="431601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ANXIETY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ansiedad.</a:t>
            </a:r>
            <a:endParaRPr lang="en-US" sz="1750" dirty="0"/>
          </a:p>
        </p:txBody>
      </p:sp>
      <p:sp>
        <p:nvSpPr>
          <p:cNvPr id="8" name="Text 6"/>
          <p:cNvSpPr/>
          <p:nvPr/>
        </p:nvSpPr>
        <p:spPr>
          <a:xfrm>
            <a:off x="793790" y="47582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PEER_PRESSURE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Influencia de la presión social en el consumo de tabaco.</a:t>
            </a:r>
            <a:endParaRPr lang="en-US" sz="1750" dirty="0"/>
          </a:p>
        </p:txBody>
      </p:sp>
      <p:sp>
        <p:nvSpPr>
          <p:cNvPr id="9" name="Text 7"/>
          <p:cNvSpPr/>
          <p:nvPr/>
        </p:nvSpPr>
        <p:spPr>
          <a:xfrm>
            <a:off x="793790" y="55633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CHRONIC DISEASE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alguna enfermedad crónica.</a:t>
            </a:r>
            <a:endParaRPr lang="en-US" sz="1750" dirty="0"/>
          </a:p>
        </p:txBody>
      </p:sp>
      <p:sp>
        <p:nvSpPr>
          <p:cNvPr id="10" name="Text 8"/>
          <p:cNvSpPr/>
          <p:nvPr/>
        </p:nvSpPr>
        <p:spPr>
          <a:xfrm>
            <a:off x="793790" y="636841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FATIGUE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fatiga.</a:t>
            </a:r>
            <a:endParaRPr lang="en-US" sz="1750" dirty="0"/>
          </a:p>
        </p:txBody>
      </p:sp>
      <p:sp>
        <p:nvSpPr>
          <p:cNvPr id="11" name="Text 9"/>
          <p:cNvSpPr/>
          <p:nvPr/>
        </p:nvSpPr>
        <p:spPr>
          <a:xfrm>
            <a:off x="7599521"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ALLERGY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Presencia de alergias.</a:t>
            </a:r>
            <a:endParaRPr lang="en-US" sz="1750" dirty="0"/>
          </a:p>
        </p:txBody>
      </p:sp>
      <p:sp>
        <p:nvSpPr>
          <p:cNvPr id="12" name="Text 10"/>
          <p:cNvSpPr/>
          <p:nvPr/>
        </p:nvSpPr>
        <p:spPr>
          <a:xfrm>
            <a:off x="7599521"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WHEEZING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respiración sibilante.</a:t>
            </a:r>
            <a:endParaRPr lang="en-US" sz="1750" dirty="0"/>
          </a:p>
        </p:txBody>
      </p:sp>
      <p:sp>
        <p:nvSpPr>
          <p:cNvPr id="13" name="Text 11"/>
          <p:cNvSpPr/>
          <p:nvPr/>
        </p:nvSpPr>
        <p:spPr>
          <a:xfrm>
            <a:off x="7599521" y="3068717"/>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ALCOHOL CONSUMING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consume alcohol.</a:t>
            </a:r>
            <a:endParaRPr lang="en-US" sz="1750" dirty="0"/>
          </a:p>
        </p:txBody>
      </p:sp>
      <p:sp>
        <p:nvSpPr>
          <p:cNvPr id="14" name="Text 12"/>
          <p:cNvSpPr/>
          <p:nvPr/>
        </p:nvSpPr>
        <p:spPr>
          <a:xfrm>
            <a:off x="7599521" y="387381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COUGHING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presenta tos frecuente.</a:t>
            </a:r>
            <a:endParaRPr lang="en-US" sz="1750" dirty="0"/>
          </a:p>
        </p:txBody>
      </p:sp>
      <p:sp>
        <p:nvSpPr>
          <p:cNvPr id="15" name="Text 13"/>
          <p:cNvSpPr/>
          <p:nvPr/>
        </p:nvSpPr>
        <p:spPr>
          <a:xfrm>
            <a:off x="7599521" y="43160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SHORTNESS OF BREATH</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experimenta dificultad para respirar.</a:t>
            </a:r>
            <a:endParaRPr lang="en-US" sz="1750" dirty="0"/>
          </a:p>
        </p:txBody>
      </p:sp>
      <p:sp>
        <p:nvSpPr>
          <p:cNvPr id="16" name="Text 14"/>
          <p:cNvSpPr/>
          <p:nvPr/>
        </p:nvSpPr>
        <p:spPr>
          <a:xfrm>
            <a:off x="7599521" y="51211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SWALLOWING DIFFICULTY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dificultad para tragar.</a:t>
            </a:r>
            <a:endParaRPr lang="en-US" sz="1750" dirty="0"/>
          </a:p>
        </p:txBody>
      </p:sp>
      <p:sp>
        <p:nvSpPr>
          <p:cNvPr id="17" name="Text 15"/>
          <p:cNvSpPr/>
          <p:nvPr/>
        </p:nvSpPr>
        <p:spPr>
          <a:xfrm>
            <a:off x="7599521" y="59262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CHEST PAIN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dolor en el pecho.</a:t>
            </a:r>
            <a:endParaRPr lang="en-US" sz="1750" dirty="0"/>
          </a:p>
        </p:txBody>
      </p:sp>
      <p:sp>
        <p:nvSpPr>
          <p:cNvPr id="18" name="Text 16"/>
          <p:cNvSpPr/>
          <p:nvPr/>
        </p:nvSpPr>
        <p:spPr>
          <a:xfrm>
            <a:off x="7599521" y="63684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LUNG_CANCER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Diagnóstico de cáncer de pulmón (Sí/No).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94692"/>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 objetivo:           "LUNG_CANCER"</a:t>
            </a:r>
            <a:endParaRPr lang="en-US" sz="4450" dirty="0"/>
          </a:p>
        </p:txBody>
      </p:sp>
      <p:sp>
        <p:nvSpPr>
          <p:cNvPr id="3" name="Text 1"/>
          <p:cNvSpPr/>
          <p:nvPr/>
        </p:nvSpPr>
        <p:spPr>
          <a:xfrm>
            <a:off x="793790" y="393906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2"/>
          <p:cNvSpPr/>
          <p:nvPr/>
        </p:nvSpPr>
        <p:spPr>
          <a:xfrm>
            <a:off x="793790" y="4506039"/>
            <a:ext cx="6244709"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variable que estamos analizado en este estudio es la del cancer de pulmón, resultando en un 86.23% de personas que padecen de esta enfermedad y un 13.77% que no lo padece.</a:t>
            </a:r>
            <a:endParaRPr lang="en-US" sz="1750" dirty="0"/>
          </a:p>
        </p:txBody>
      </p:sp>
      <p:pic>
        <p:nvPicPr>
          <p:cNvPr id="5" name="Image 0" descr="preencoded.png">    </p:cNvPr>
          <p:cNvPicPr>
            <a:picLocks noChangeAspect="1"/>
          </p:cNvPicPr>
          <p:nvPr/>
        </p:nvPicPr>
        <p:blipFill>
          <a:blip r:embed="rId1"/>
          <a:stretch>
            <a:fillRect/>
          </a:stretch>
        </p:blipFill>
        <p:spPr>
          <a:xfrm>
            <a:off x="7599521" y="1201817"/>
            <a:ext cx="6244709" cy="5825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778"/>
            <a:ext cx="10272713" cy="574715"/>
          </a:xfrm>
          <a:prstGeom prst="rect">
            <a:avLst/>
          </a:prstGeom>
          <a:noFill/>
          <a:ln/>
        </p:spPr>
        <p:txBody>
          <a:bodyPr wrap="none" lIns="0" tIns="0" rIns="0" bIns="0" rtlCol="0" anchor="t"/>
          <a:lstStyle/>
          <a:p>
            <a:pPr indent="0" marL="0">
              <a:lnSpc>
                <a:spcPts val="4500"/>
              </a:lnSpc>
              <a:buNone/>
            </a:pPr>
            <a:r>
              <a:rPr lang="en-US" sz="3600" b="1" spc="-109" kern="0" dirty="0">
                <a:solidFill>
                  <a:srgbClr val="000000"/>
                </a:solidFill>
                <a:latin typeface="Inter Bold" pitchFamily="34" charset="0"/>
                <a:ea typeface="Inter Bold" pitchFamily="34" charset="-122"/>
                <a:cs typeface="Inter Bold" pitchFamily="34" charset="-120"/>
              </a:rPr>
              <a:t>Visualización de variables del conjunto de datos:</a:t>
            </a:r>
            <a:endParaRPr lang="en-US" sz="3600" dirty="0"/>
          </a:p>
        </p:txBody>
      </p:sp>
      <p:pic>
        <p:nvPicPr>
          <p:cNvPr id="3" name="Image 0" descr="preencoded.png">    </p:cNvPr>
          <p:cNvPicPr>
            <a:picLocks noChangeAspect="1"/>
          </p:cNvPicPr>
          <p:nvPr/>
        </p:nvPicPr>
        <p:blipFill>
          <a:blip r:embed="rId1"/>
          <a:stretch>
            <a:fillRect/>
          </a:stretch>
        </p:blipFill>
        <p:spPr>
          <a:xfrm>
            <a:off x="643652" y="1563172"/>
            <a:ext cx="4516279" cy="2175510"/>
          </a:xfrm>
          <a:prstGeom prst="rect">
            <a:avLst/>
          </a:prstGeom>
        </p:spPr>
      </p:pic>
      <p:sp>
        <p:nvSpPr>
          <p:cNvPr id="4" name="Text 1"/>
          <p:cNvSpPr/>
          <p:nvPr/>
        </p:nvSpPr>
        <p:spPr>
          <a:xfrm>
            <a:off x="643652" y="3945493"/>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La edad de las personas que padecen cáncer apuntan hacia los 60 años en ambos y esta variable sigue una distribución normal.</a:t>
            </a:r>
            <a:endParaRPr lang="en-US" sz="1400" dirty="0"/>
          </a:p>
        </p:txBody>
      </p:sp>
      <p:sp>
        <p:nvSpPr>
          <p:cNvPr id="5" name="Text 2"/>
          <p:cNvSpPr/>
          <p:nvPr/>
        </p:nvSpPr>
        <p:spPr>
          <a:xfrm>
            <a:off x="643652" y="469963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En esta otra grafica podemos observar la cantidad de casos positivos que en efecto consumían sustancias nocivas para la salud.</a:t>
            </a:r>
            <a:endParaRPr lang="en-US" sz="1400" dirty="0"/>
          </a:p>
        </p:txBody>
      </p:sp>
      <p:pic>
        <p:nvPicPr>
          <p:cNvPr id="6" name="Image 1" descr="preencoded.png">    </p:cNvPr>
          <p:cNvPicPr>
            <a:picLocks noChangeAspect="1"/>
          </p:cNvPicPr>
          <p:nvPr/>
        </p:nvPicPr>
        <p:blipFill>
          <a:blip r:embed="rId2"/>
          <a:stretch>
            <a:fillRect/>
          </a:stretch>
        </p:blipFill>
        <p:spPr>
          <a:xfrm>
            <a:off x="643652" y="5495092"/>
            <a:ext cx="5068133" cy="2025491"/>
          </a:xfrm>
          <a:prstGeom prst="rect">
            <a:avLst/>
          </a:prstGeom>
        </p:spPr>
      </p:pic>
      <p:pic>
        <p:nvPicPr>
          <p:cNvPr id="7" name="Image 2" descr="preencoded.png">    </p:cNvPr>
          <p:cNvPicPr>
            <a:picLocks noChangeAspect="1"/>
          </p:cNvPicPr>
          <p:nvPr/>
        </p:nvPicPr>
        <p:blipFill>
          <a:blip r:embed="rId3"/>
          <a:stretch>
            <a:fillRect/>
          </a:stretch>
        </p:blipFill>
        <p:spPr>
          <a:xfrm>
            <a:off x="7547134" y="1563172"/>
            <a:ext cx="5227796" cy="4753332"/>
          </a:xfrm>
          <a:prstGeom prst="rect">
            <a:avLst/>
          </a:prstGeom>
        </p:spPr>
      </p:pic>
      <p:sp>
        <p:nvSpPr>
          <p:cNvPr id="8" name="Text 3"/>
          <p:cNvSpPr/>
          <p:nvPr/>
        </p:nvSpPr>
        <p:spPr>
          <a:xfrm>
            <a:off x="7547134" y="652331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Del conjunto de datos se visualizó que el 52.52% de los casos positivos eran del género masculino, y el 47.48% del género femenino.</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306157"/>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0" y="0"/>
            <a:ext cx="14630400" cy="8306157"/>
          </a:xfrm>
          <a:prstGeom prst="rect">
            <a:avLst/>
          </a:prstGeom>
        </p:spPr>
      </p:pic>
      <p:pic>
        <p:nvPicPr>
          <p:cNvPr id="4" name="Image 1" descr="preencoded.png">    </p:cNvPr>
          <p:cNvPicPr>
            <a:picLocks noChangeAspect="1"/>
          </p:cNvPicPr>
          <p:nvPr/>
        </p:nvPicPr>
        <p:blipFill>
          <a:blip r:embed="rId2"/>
          <a:stretch>
            <a:fillRect/>
          </a:stretch>
        </p:blipFill>
        <p:spPr>
          <a:xfrm>
            <a:off x="596979" y="468987"/>
            <a:ext cx="10104239" cy="6903482"/>
          </a:xfrm>
          <a:prstGeom prst="rect">
            <a:avLst/>
          </a:prstGeom>
        </p:spPr>
      </p:pic>
      <p:sp>
        <p:nvSpPr>
          <p:cNvPr id="5" name="Text 1"/>
          <p:cNvSpPr/>
          <p:nvPr/>
        </p:nvSpPr>
        <p:spPr>
          <a:xfrm>
            <a:off x="596979" y="7564279"/>
            <a:ext cx="13436441" cy="272891"/>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1685330"/>
            <a:ext cx="611362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Modelos de predicción:</a:t>
            </a:r>
            <a:endParaRPr lang="en-US" sz="4450" dirty="0"/>
          </a:p>
        </p:txBody>
      </p:sp>
      <p:sp>
        <p:nvSpPr>
          <p:cNvPr id="5" name="Text 1"/>
          <p:cNvSpPr/>
          <p:nvPr/>
        </p:nvSpPr>
        <p:spPr>
          <a:xfrm>
            <a:off x="6280190" y="2734270"/>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Temas a tratar:</a:t>
            </a:r>
            <a:endParaRPr lang="en-US" sz="1750" dirty="0"/>
          </a:p>
        </p:txBody>
      </p:sp>
      <p:sp>
        <p:nvSpPr>
          <p:cNvPr id="6" name="Text 2"/>
          <p:cNvSpPr/>
          <p:nvPr/>
        </p:nvSpPr>
        <p:spPr>
          <a:xfrm>
            <a:off x="6280190" y="335232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Pruebas de Hipótesis.</a:t>
            </a:r>
            <a:endParaRPr lang="en-US" sz="1750" dirty="0"/>
          </a:p>
        </p:txBody>
      </p:sp>
      <p:sp>
        <p:nvSpPr>
          <p:cNvPr id="7" name="Text 3"/>
          <p:cNvSpPr/>
          <p:nvPr/>
        </p:nvSpPr>
        <p:spPr>
          <a:xfrm>
            <a:off x="6280190" y="379452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Correlación entre las variables.</a:t>
            </a:r>
            <a:endParaRPr lang="en-US" sz="1750" dirty="0"/>
          </a:p>
        </p:txBody>
      </p:sp>
      <p:sp>
        <p:nvSpPr>
          <p:cNvPr id="8" name="Text 4"/>
          <p:cNvSpPr/>
          <p:nvPr/>
        </p:nvSpPr>
        <p:spPr>
          <a:xfrm>
            <a:off x="6280190" y="4236720"/>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Grafico por pares.</a:t>
            </a:r>
            <a:endParaRPr lang="en-US" sz="1750" dirty="0"/>
          </a:p>
        </p:txBody>
      </p:sp>
      <p:sp>
        <p:nvSpPr>
          <p:cNvPr id="9" name="Text 5"/>
          <p:cNvSpPr/>
          <p:nvPr/>
        </p:nvSpPr>
        <p:spPr>
          <a:xfrm>
            <a:off x="6280190" y="4678918"/>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Modelo de regresión logística.</a:t>
            </a:r>
            <a:endParaRPr lang="en-US" sz="1750" dirty="0"/>
          </a:p>
        </p:txBody>
      </p:sp>
      <p:sp>
        <p:nvSpPr>
          <p:cNvPr id="10" name="Text 6"/>
          <p:cNvSpPr/>
          <p:nvPr/>
        </p:nvSpPr>
        <p:spPr>
          <a:xfrm>
            <a:off x="6280190" y="5121116"/>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los supuestos.</a:t>
            </a:r>
            <a:endParaRPr lang="en-US" sz="1750" dirty="0"/>
          </a:p>
        </p:txBody>
      </p:sp>
      <p:sp>
        <p:nvSpPr>
          <p:cNvPr id="11" name="Text 7"/>
          <p:cNvSpPr/>
          <p:nvPr/>
        </p:nvSpPr>
        <p:spPr>
          <a:xfrm>
            <a:off x="6280190" y="556331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varianza.</a:t>
            </a:r>
            <a:endParaRPr lang="en-US" sz="1750" dirty="0"/>
          </a:p>
        </p:txBody>
      </p:sp>
      <p:sp>
        <p:nvSpPr>
          <p:cNvPr id="12" name="Text 8"/>
          <p:cNvSpPr/>
          <p:nvPr/>
        </p:nvSpPr>
        <p:spPr>
          <a:xfrm>
            <a:off x="6280190" y="6181368"/>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858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sp>
        <p:nvSpPr>
          <p:cNvPr id="3" name="Shape 1"/>
          <p:cNvSpPr/>
          <p:nvPr/>
        </p:nvSpPr>
        <p:spPr>
          <a:xfrm>
            <a:off x="7299960" y="2200989"/>
            <a:ext cx="30480" cy="4990028"/>
          </a:xfrm>
          <a:prstGeom prst="roundRect">
            <a:avLst>
              <a:gd name="adj" fmla="val 312558"/>
            </a:avLst>
          </a:prstGeom>
          <a:solidFill>
            <a:srgbClr val="E2E1B5"/>
          </a:solidFill>
          <a:ln/>
        </p:spPr>
      </p:sp>
      <p:sp>
        <p:nvSpPr>
          <p:cNvPr id="4" name="Shape 2"/>
          <p:cNvSpPr/>
          <p:nvPr/>
        </p:nvSpPr>
        <p:spPr>
          <a:xfrm>
            <a:off x="6353473" y="2639258"/>
            <a:ext cx="793790" cy="30480"/>
          </a:xfrm>
          <a:prstGeom prst="roundRect">
            <a:avLst>
              <a:gd name="adj" fmla="val 312558"/>
            </a:avLst>
          </a:prstGeom>
          <a:solidFill>
            <a:srgbClr val="E2E1B5"/>
          </a:solidFill>
          <a:ln/>
        </p:spPr>
      </p:sp>
      <p:sp>
        <p:nvSpPr>
          <p:cNvPr id="5" name="Shape 3"/>
          <p:cNvSpPr/>
          <p:nvPr/>
        </p:nvSpPr>
        <p:spPr>
          <a:xfrm>
            <a:off x="7116782" y="2456140"/>
            <a:ext cx="396835" cy="396835"/>
          </a:xfrm>
          <a:prstGeom prst="roundRect">
            <a:avLst>
              <a:gd name="adj" fmla="val 24007"/>
            </a:avLst>
          </a:prstGeom>
          <a:solidFill>
            <a:srgbClr val="FCFBCF"/>
          </a:solidFill>
          <a:ln w="7620">
            <a:solidFill>
              <a:srgbClr val="E2E1B5"/>
            </a:solidFill>
            <a:prstDash val="solid"/>
          </a:ln>
        </p:spPr>
      </p:sp>
      <p:sp>
        <p:nvSpPr>
          <p:cNvPr id="6" name="Text 4"/>
          <p:cNvSpPr/>
          <p:nvPr/>
        </p:nvSpPr>
        <p:spPr>
          <a:xfrm>
            <a:off x="793790" y="2427803"/>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Diferencia de edad entre pacientes con y sin cáncer</a:t>
            </a:r>
            <a:endParaRPr lang="en-US" sz="2650" dirty="0"/>
          </a:p>
        </p:txBody>
      </p:sp>
      <p:sp>
        <p:nvSpPr>
          <p:cNvPr id="7" name="Shape 5"/>
          <p:cNvSpPr/>
          <p:nvPr/>
        </p:nvSpPr>
        <p:spPr>
          <a:xfrm>
            <a:off x="7483138" y="3773329"/>
            <a:ext cx="793790" cy="30480"/>
          </a:xfrm>
          <a:prstGeom prst="roundRect">
            <a:avLst>
              <a:gd name="adj" fmla="val 312558"/>
            </a:avLst>
          </a:prstGeom>
          <a:solidFill>
            <a:srgbClr val="E2E1B5"/>
          </a:solidFill>
          <a:ln/>
        </p:spPr>
      </p:sp>
      <p:sp>
        <p:nvSpPr>
          <p:cNvPr id="8" name="Shape 6"/>
          <p:cNvSpPr/>
          <p:nvPr/>
        </p:nvSpPr>
        <p:spPr>
          <a:xfrm>
            <a:off x="7116782" y="3590211"/>
            <a:ext cx="396835" cy="396835"/>
          </a:xfrm>
          <a:prstGeom prst="roundRect">
            <a:avLst>
              <a:gd name="adj" fmla="val 24007"/>
            </a:avLst>
          </a:prstGeom>
          <a:solidFill>
            <a:srgbClr val="FCFBCF"/>
          </a:solidFill>
          <a:ln w="7620">
            <a:solidFill>
              <a:srgbClr val="E2E1B5"/>
            </a:solidFill>
            <a:prstDash val="solid"/>
          </a:ln>
        </p:spPr>
      </p:sp>
      <p:sp>
        <p:nvSpPr>
          <p:cNvPr id="9" name="Text 7"/>
          <p:cNvSpPr/>
          <p:nvPr/>
        </p:nvSpPr>
        <p:spPr>
          <a:xfrm>
            <a:off x="8562737" y="3561874"/>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Asociación entre síntomas y cáncer de pulmón.</a:t>
            </a:r>
            <a:endParaRPr lang="en-US" sz="2650" dirty="0"/>
          </a:p>
        </p:txBody>
      </p:sp>
      <p:sp>
        <p:nvSpPr>
          <p:cNvPr id="10" name="Shape 8"/>
          <p:cNvSpPr/>
          <p:nvPr/>
        </p:nvSpPr>
        <p:spPr>
          <a:xfrm>
            <a:off x="6353473" y="4793933"/>
            <a:ext cx="793790" cy="30480"/>
          </a:xfrm>
          <a:prstGeom prst="roundRect">
            <a:avLst>
              <a:gd name="adj" fmla="val 312558"/>
            </a:avLst>
          </a:prstGeom>
          <a:solidFill>
            <a:srgbClr val="E2E1B5"/>
          </a:solidFill>
          <a:ln/>
        </p:spPr>
      </p:sp>
      <p:sp>
        <p:nvSpPr>
          <p:cNvPr id="11" name="Shape 9"/>
          <p:cNvSpPr/>
          <p:nvPr/>
        </p:nvSpPr>
        <p:spPr>
          <a:xfrm>
            <a:off x="7116782" y="4610814"/>
            <a:ext cx="396835" cy="396835"/>
          </a:xfrm>
          <a:prstGeom prst="roundRect">
            <a:avLst>
              <a:gd name="adj" fmla="val 24007"/>
            </a:avLst>
          </a:prstGeom>
          <a:solidFill>
            <a:srgbClr val="FCFBCF"/>
          </a:solidFill>
          <a:ln w="7620">
            <a:solidFill>
              <a:srgbClr val="E2E1B5"/>
            </a:solidFill>
            <a:prstDash val="solid"/>
          </a:ln>
        </p:spPr>
      </p:sp>
      <p:sp>
        <p:nvSpPr>
          <p:cNvPr id="12" name="Text 10"/>
          <p:cNvSpPr/>
          <p:nvPr/>
        </p:nvSpPr>
        <p:spPr>
          <a:xfrm>
            <a:off x="793790" y="4582478"/>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Proporciones: Fumar y cáncer de pulmón</a:t>
            </a:r>
            <a:endParaRPr lang="en-US" sz="2650" dirty="0"/>
          </a:p>
        </p:txBody>
      </p:sp>
      <p:sp>
        <p:nvSpPr>
          <p:cNvPr id="13" name="Shape 11"/>
          <p:cNvSpPr/>
          <p:nvPr/>
        </p:nvSpPr>
        <p:spPr>
          <a:xfrm>
            <a:off x="7483138" y="5814655"/>
            <a:ext cx="793790" cy="30480"/>
          </a:xfrm>
          <a:prstGeom prst="roundRect">
            <a:avLst>
              <a:gd name="adj" fmla="val 312558"/>
            </a:avLst>
          </a:prstGeom>
          <a:solidFill>
            <a:srgbClr val="E2E1B5"/>
          </a:solidFill>
          <a:ln/>
        </p:spPr>
      </p:sp>
      <p:sp>
        <p:nvSpPr>
          <p:cNvPr id="14" name="Shape 12"/>
          <p:cNvSpPr/>
          <p:nvPr/>
        </p:nvSpPr>
        <p:spPr>
          <a:xfrm>
            <a:off x="7116782" y="5631537"/>
            <a:ext cx="396835" cy="396835"/>
          </a:xfrm>
          <a:prstGeom prst="roundRect">
            <a:avLst>
              <a:gd name="adj" fmla="val 24007"/>
            </a:avLst>
          </a:prstGeom>
          <a:solidFill>
            <a:srgbClr val="FCFBCF"/>
          </a:solidFill>
          <a:ln w="7620">
            <a:solidFill>
              <a:srgbClr val="E2E1B5"/>
            </a:solidFill>
            <a:prstDash val="solid"/>
          </a:ln>
        </p:spPr>
      </p:sp>
      <p:sp>
        <p:nvSpPr>
          <p:cNvPr id="15" name="Text 13"/>
          <p:cNvSpPr/>
          <p:nvPr/>
        </p:nvSpPr>
        <p:spPr>
          <a:xfrm>
            <a:off x="8562737" y="5603200"/>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Consumo de alcohol y cáncer de pulmón</a:t>
            </a:r>
            <a:endParaRPr lang="en-US" sz="2650" dirty="0"/>
          </a:p>
        </p:txBody>
      </p:sp>
      <p:sp>
        <p:nvSpPr>
          <p:cNvPr id="16" name="Text 14"/>
          <p:cNvSpPr/>
          <p:nvPr/>
        </p:nvSpPr>
        <p:spPr>
          <a:xfrm>
            <a:off x="8562737" y="6589871"/>
            <a:ext cx="5273873"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2025-02-10T23:45:28Z</dcterms:created>
  <dcterms:modified xsi:type="dcterms:W3CDTF">2025-02-10T23:45:28Z</dcterms:modified>
</cp:coreProperties>
</file>